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19"/>
  </p:notesMasterIdLst>
  <p:sldIdLst>
    <p:sldId id="256" r:id="rId2"/>
    <p:sldId id="257" r:id="rId3"/>
    <p:sldId id="261" r:id="rId4"/>
    <p:sldId id="296" r:id="rId5"/>
    <p:sldId id="259" r:id="rId6"/>
    <p:sldId id="263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60" r:id="rId16"/>
    <p:sldId id="277" r:id="rId17"/>
    <p:sldId id="29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Intro" id="{300DC595-CCF5-4398-A147-5DFDDF32B33D}">
          <p14:sldIdLst>
            <p14:sldId id="256"/>
          </p14:sldIdLst>
        </p14:section>
        <p14:section name="PART 1: Warm UP" id="{F2CDBF4B-D7AF-480D-B0B3-837FEC11D953}">
          <p14:sldIdLst>
            <p14:sldId id="257"/>
            <p14:sldId id="261"/>
            <p14:sldId id="296"/>
          </p14:sldIdLst>
        </p14:section>
        <p14:section name="PART 2: Practical Review" id="{8C343DB1-F081-45AC-B627-FF8ECDF52D47}">
          <p14:sldIdLst>
            <p14:sldId id="259"/>
            <p14:sldId id="263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PART 3: Direct Conversation" id="{789CC1E8-BFEA-4D74-A8CC-F9D4E0DD9E58}">
          <p14:sldIdLst>
            <p14:sldId id="260"/>
          </p14:sldIdLst>
        </p14:section>
        <p14:section name="PART 4: Homework OQ" id="{252D52EE-DE4A-46CD-8B7D-23EF71E70830}">
          <p14:sldIdLst>
            <p14:sldId id="277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22958-B9A6-4D21-8D9E-F0F8E879606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8F0A9-90F5-48D6-9C87-FD93E3CEA0A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2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7946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2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73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8204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78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6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6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22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5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91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9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5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2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7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4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1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 rot="21420000">
            <a:off x="-359017" y="-1171856"/>
            <a:ext cx="9755187" cy="2766528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A2</a:t>
            </a:r>
            <a:r>
              <a:rPr lang="en-US" dirty="0" smtClean="0"/>
              <a:t> level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05</a:t>
            </a:r>
            <a:r>
              <a:rPr lang="en-US" dirty="0" smtClean="0"/>
              <a:t> Week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03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 rot="21420000">
            <a:off x="5014215" y="1578689"/>
            <a:ext cx="5702114" cy="770252"/>
          </a:xfrm>
        </p:spPr>
        <p:txBody>
          <a:bodyPr/>
          <a:lstStyle/>
          <a:p>
            <a:r>
              <a:rPr lang="en-US" sz="3600" cap="none" dirty="0" smtClean="0">
                <a:solidFill>
                  <a:srgbClr val="C00000"/>
                </a:solidFill>
              </a:rPr>
              <a:t>Friday’s</a:t>
            </a:r>
            <a:r>
              <a:rPr lang="en-US" sz="3600" cap="none" dirty="0" smtClean="0">
                <a:solidFill>
                  <a:schemeClr val="accent6">
                    <a:lumMod val="50000"/>
                  </a:schemeClr>
                </a:solidFill>
              </a:rPr>
              <a:t> Speaking Session</a:t>
            </a:r>
            <a:endParaRPr lang="en-US" sz="3600" cap="none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078" y="4335043"/>
            <a:ext cx="1373778" cy="137377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 rot="21414845">
            <a:off x="4555949" y="2662228"/>
            <a:ext cx="615706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800" u="sng" dirty="0" smtClean="0">
                <a:latin typeface="Comic Sans MS" panose="030F0702030302020204" pitchFamily="66" charset="0"/>
              </a:rPr>
              <a:t>Topic of the Session:</a:t>
            </a:r>
          </a:p>
          <a:p>
            <a:pPr algn="ctr"/>
            <a:r>
              <a:rPr 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Home Sweet Home</a:t>
            </a:r>
            <a:endParaRPr 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7213">
            <a:off x="182373" y="1990744"/>
            <a:ext cx="4689009" cy="4047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185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 txBox="1">
            <a:spLocks/>
          </p:cNvSpPr>
          <p:nvPr/>
        </p:nvSpPr>
        <p:spPr>
          <a:xfrm>
            <a:off x="0" y="302105"/>
            <a:ext cx="6239446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smtClean="0"/>
              <a:t>Possible questions: </a:t>
            </a:r>
          </a:p>
          <a:p>
            <a:pPr algn="l">
              <a:lnSpc>
                <a:spcPct val="150000"/>
              </a:lnSpc>
            </a:pPr>
            <a:r>
              <a:rPr lang="en-US" sz="1600" cap="none" dirty="0" smtClean="0">
                <a:latin typeface="Comic Sans MS" panose="030F0702030302020204" pitchFamily="66" charset="0"/>
              </a:rPr>
              <a:t>Take a look at the following pictures ...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 they represent the same room?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Are these dining rooms?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If not, what are they?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 we find such a room in every house?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it a house necessity in your opinion? Why? Or why not?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What </a:t>
            </a:r>
            <a:r>
              <a:rPr lang="en-US" sz="1600" cap="none" dirty="0">
                <a:latin typeface="Comic Sans MS" panose="030F0702030302020204" pitchFamily="66" charset="0"/>
              </a:rPr>
              <a:t>is the difference between the </a:t>
            </a:r>
            <a:r>
              <a:rPr lang="en-US" sz="1600" cap="none" dirty="0" smtClean="0">
                <a:latin typeface="Comic Sans MS" panose="030F0702030302020204" pitchFamily="66" charset="0"/>
              </a:rPr>
              <a:t>two A and B?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Which one did you like the most? And can you tell us why?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If you don’t understand the question, ask the teacher to clarify it further!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0620833" y="1032849"/>
            <a:ext cx="994167" cy="7218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-A-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0624702" y="3680456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-b-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26" y="66971"/>
            <a:ext cx="4113711" cy="27424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67" y="2774270"/>
            <a:ext cx="412167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451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 txBox="1">
            <a:spLocks/>
          </p:cNvSpPr>
          <p:nvPr/>
        </p:nvSpPr>
        <p:spPr>
          <a:xfrm>
            <a:off x="146355" y="381121"/>
            <a:ext cx="6239446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smtClean="0"/>
              <a:t>Possible questions: </a:t>
            </a:r>
          </a:p>
          <a:p>
            <a:pPr algn="l">
              <a:lnSpc>
                <a:spcPct val="150000"/>
              </a:lnSpc>
            </a:pPr>
            <a:r>
              <a:rPr lang="en-US" sz="1600" cap="none" dirty="0" smtClean="0">
                <a:latin typeface="Comic Sans MS" panose="030F0702030302020204" pitchFamily="66" charset="0"/>
              </a:rPr>
              <a:t>Take a look at Picture –A- ...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What room is it?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Does it have a bathroom?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Does it always come with a bathroom?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it modern or old-fashioned?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it the same as the one on Picture –B-?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What </a:t>
            </a:r>
            <a:r>
              <a:rPr lang="en-US" sz="1600" cap="none" dirty="0">
                <a:latin typeface="Comic Sans MS" panose="030F0702030302020204" pitchFamily="66" charset="0"/>
              </a:rPr>
              <a:t>is the difference between the </a:t>
            </a:r>
            <a:r>
              <a:rPr lang="en-US" sz="1600" cap="none" dirty="0" smtClean="0">
                <a:latin typeface="Comic Sans MS" panose="030F0702030302020204" pitchFamily="66" charset="0"/>
              </a:rPr>
              <a:t>two A and B?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Does the one on Picture –B- come with a bathroom, too?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If you don’t understand the question, ask the teacher to clarify it further!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0620833" y="1032849"/>
            <a:ext cx="994167" cy="7218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-A-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0624702" y="3680456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-b-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02" y="2882233"/>
            <a:ext cx="4417180" cy="2620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01" y="142056"/>
            <a:ext cx="4417181" cy="2727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997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 txBox="1">
            <a:spLocks/>
          </p:cNvSpPr>
          <p:nvPr/>
        </p:nvSpPr>
        <p:spPr>
          <a:xfrm>
            <a:off x="146355" y="381121"/>
            <a:ext cx="6239446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smtClean="0"/>
              <a:t>Possible questions: </a:t>
            </a:r>
            <a:r>
              <a:rPr lang="en-US" sz="1600" cap="none" dirty="0" smtClean="0">
                <a:latin typeface="Comic Sans MS" panose="030F0702030302020204" pitchFamily="66" charset="0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Can you name these picture from A to?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Does it have a bathroom?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Does it always come with a bathroom?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it modern or old-fashioned?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it the same as the one on Picture –B-?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What </a:t>
            </a:r>
            <a:r>
              <a:rPr lang="en-US" sz="1600" cap="none" dirty="0">
                <a:latin typeface="Comic Sans MS" panose="030F0702030302020204" pitchFamily="66" charset="0"/>
              </a:rPr>
              <a:t>is the difference between the </a:t>
            </a:r>
            <a:r>
              <a:rPr lang="en-US" sz="1600" cap="none" dirty="0" smtClean="0">
                <a:latin typeface="Comic Sans MS" panose="030F0702030302020204" pitchFamily="66" charset="0"/>
              </a:rPr>
              <a:t>two A and B?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Does the one on Picture –B- come with a bathroom, too?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If you don’t understand the question, ask the teacher to clarify it further!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0620833" y="1032849"/>
            <a:ext cx="994167" cy="7218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-A-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0624702" y="3680456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-b-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02" y="2882233"/>
            <a:ext cx="4417180" cy="2620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01" y="142056"/>
            <a:ext cx="4417181" cy="2727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1125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 txBox="1">
            <a:spLocks/>
          </p:cNvSpPr>
          <p:nvPr/>
        </p:nvSpPr>
        <p:spPr>
          <a:xfrm>
            <a:off x="284858" y="793987"/>
            <a:ext cx="4493909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800" dirty="0" smtClean="0"/>
              <a:t>Possible questions: </a:t>
            </a:r>
            <a:r>
              <a:rPr lang="en-US" sz="2000" cap="none" dirty="0" smtClean="0">
                <a:latin typeface="Comic Sans MS" panose="030F0702030302020204" pitchFamily="66" charset="0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cap="none" dirty="0" smtClean="0">
                <a:latin typeface="Comic Sans MS" panose="030F0702030302020204" pitchFamily="66" charset="0"/>
              </a:rPr>
              <a:t>Can you name these picture from A to D?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cap="none" dirty="0" smtClean="0">
                <a:latin typeface="Comic Sans MS" panose="030F0702030302020204" pitchFamily="66" charset="0"/>
              </a:rPr>
              <a:t>Can we find –A- in an apartment?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cap="none" dirty="0" smtClean="0">
                <a:latin typeface="Comic Sans MS" panose="030F0702030302020204" pitchFamily="66" charset="0"/>
              </a:rPr>
              <a:t>Can we find –B- in an apartment?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cap="none" dirty="0" smtClean="0">
                <a:latin typeface="Comic Sans MS" panose="030F0702030302020204" pitchFamily="66" charset="0"/>
              </a:rPr>
              <a:t>Can we find C and D in a house?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If you don’t understand the question, ask the teacher to clarify it further!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27939" y="915723"/>
            <a:ext cx="994167" cy="7218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-A-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077744" y="915723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-b-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17" y="237709"/>
            <a:ext cx="2853451" cy="2077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14" y="237708"/>
            <a:ext cx="2975941" cy="2077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9695058" y="2390962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-D-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17" y="3112857"/>
            <a:ext cx="2849228" cy="22166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/>
          <a:stretch/>
        </p:blipFill>
        <p:spPr>
          <a:xfrm>
            <a:off x="5307615" y="3138243"/>
            <a:ext cx="3267212" cy="2250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6298500" y="2460351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-C-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613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 txBox="1">
            <a:spLocks/>
          </p:cNvSpPr>
          <p:nvPr/>
        </p:nvSpPr>
        <p:spPr>
          <a:xfrm>
            <a:off x="284858" y="793987"/>
            <a:ext cx="4493909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800" dirty="0" smtClean="0"/>
              <a:t>Possible questions: </a:t>
            </a:r>
            <a:r>
              <a:rPr lang="en-US" sz="2000" cap="none" dirty="0" smtClean="0">
                <a:latin typeface="Comic Sans MS" panose="030F0702030302020204" pitchFamily="66" charset="0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cap="none" dirty="0" smtClean="0">
                <a:latin typeface="Comic Sans MS" panose="030F0702030302020204" pitchFamily="66" charset="0"/>
              </a:rPr>
              <a:t>Can you name these picture from A to D?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cap="none" dirty="0" smtClean="0">
                <a:latin typeface="Comic Sans MS" panose="030F0702030302020204" pitchFamily="66" charset="0"/>
              </a:rPr>
              <a:t>Can you mention which one is found in the apartment and which one can only found in a house?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If you don’t understand the question, ask the teacher to clarify it further!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27939" y="915723"/>
            <a:ext cx="994167" cy="7218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-A-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027681" y="915723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-b-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9695058" y="2390962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-D-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6298500" y="2460351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-C-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15" y="143692"/>
            <a:ext cx="2961174" cy="2442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99" y="174272"/>
            <a:ext cx="2718201" cy="2412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15" y="3177028"/>
            <a:ext cx="3028987" cy="2271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172" y="2946826"/>
            <a:ext cx="2936427" cy="25019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7146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2275" y="41728"/>
            <a:ext cx="10396882" cy="11519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b="1" u="sng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PART 3: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Direct Conversation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1233160"/>
            <a:ext cx="9039497" cy="1006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i="1" u="sng" cap="none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During your conversation with the teacher, you may expect some of the following questions:</a:t>
            </a:r>
            <a:r>
              <a:rPr lang="en-US" sz="2000" i="1" cap="none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000" cap="none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108227" y="2348120"/>
            <a:ext cx="5835374" cy="3005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Do you live with a big or small family?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Do you live in a house or an apartment?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If a house, how many floors are there?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How many rooms are there in each floor?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Is it modern or old fashioned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Do you have a basement?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Do you have a terrace?</a:t>
            </a:r>
          </a:p>
          <a:p>
            <a:pPr marL="228600" indent="-228600" algn="ctr">
              <a:lnSpc>
                <a:spcPct val="150000"/>
              </a:lnSpc>
              <a:buFont typeface="+mj-lt"/>
              <a:buAutoNum type="arabicPeriod"/>
            </a:pPr>
            <a:endParaRPr lang="en-US" sz="900" b="1" i="1" cap="none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5943600" y="2426368"/>
            <a:ext cx="5656218" cy="3005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8. If it is an apartment, on which floor is it?</a:t>
            </a:r>
          </a:p>
          <a:p>
            <a:pPr>
              <a:lnSpc>
                <a:spcPct val="150000"/>
              </a:lnSpc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9. How many rooms are there? </a:t>
            </a:r>
          </a:p>
          <a:p>
            <a:pPr>
              <a:lnSpc>
                <a:spcPct val="150000"/>
              </a:lnSpc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10. Do you use the elevator or the stairs most often?</a:t>
            </a:r>
          </a:p>
          <a:p>
            <a:pPr>
              <a:lnSpc>
                <a:spcPct val="150000"/>
              </a:lnSpc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11. Do you have a terrace or a balcony? </a:t>
            </a:r>
          </a:p>
          <a:p>
            <a:pPr>
              <a:lnSpc>
                <a:spcPct val="150000"/>
              </a:lnSpc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12. Are your neighbors noisy? </a:t>
            </a:r>
          </a:p>
          <a:p>
            <a:pPr>
              <a:lnSpc>
                <a:spcPct val="150000"/>
              </a:lnSpc>
            </a:pPr>
            <a:r>
              <a:rPr lang="en-US" sz="1800" b="1" i="1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13. How do you like your house/apartment? And what issues are you facing there? </a:t>
            </a:r>
          </a:p>
          <a:p>
            <a:pPr>
              <a:lnSpc>
                <a:spcPct val="150000"/>
              </a:lnSpc>
            </a:pPr>
            <a:endParaRPr lang="en-US" sz="1800" b="1" i="1" cap="none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332275" y="535848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It’s time to SPEAK freely without fear or hesitation ... You are READY! </a:t>
            </a: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76" y="0"/>
            <a:ext cx="2034816" cy="21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7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235" y="328678"/>
            <a:ext cx="10396882" cy="11519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u="sng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PART 4: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Homework (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oQ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)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3289624" y="1837766"/>
            <a:ext cx="8114249" cy="33801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Task of the week: </a:t>
            </a:r>
            <a:r>
              <a:rPr lang="en-US" sz="240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Read the following question and answer based on your own opinion</a:t>
            </a:r>
            <a:r>
              <a:rPr lang="en-US" sz="2400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. </a:t>
            </a:r>
            <a:r>
              <a:rPr lang="en-US" sz="2400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(short answers aren’t accepted!!!)</a:t>
            </a:r>
          </a:p>
          <a:p>
            <a:pPr>
              <a:lnSpc>
                <a:spcPct val="100000"/>
              </a:lnSpc>
            </a:pPr>
            <a:endParaRPr lang="en-US" sz="1100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24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OQ</a:t>
            </a:r>
            <a:r>
              <a:rPr lang="en-US" sz="24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</a:t>
            </a:r>
            <a:r>
              <a:rPr lang="en-US" sz="24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If you could choose ... Would you choose to lie in an </a:t>
            </a:r>
            <a:r>
              <a:rPr lang="en-US" sz="2400" b="1" cap="none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apartment</a:t>
            </a:r>
            <a:r>
              <a:rPr lang="en-US" sz="24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or in </a:t>
            </a:r>
            <a:r>
              <a:rPr lang="en-US" sz="24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 big house</a:t>
            </a:r>
            <a:r>
              <a:rPr lang="en-US" sz="2400" b="1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? And why? </a:t>
            </a:r>
          </a:p>
          <a:p>
            <a:pPr>
              <a:lnSpc>
                <a:spcPct val="100000"/>
              </a:lnSpc>
            </a:pPr>
            <a:r>
              <a:rPr lang="en-US" sz="900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600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2400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endParaRPr lang="en-US" sz="2400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2400" cap="none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Explain and justify </a:t>
            </a:r>
            <a:r>
              <a:rPr lang="en-US" sz="240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your answer!</a:t>
            </a:r>
          </a:p>
          <a:p>
            <a:pPr algn="ctr">
              <a:lnSpc>
                <a:spcPct val="100000"/>
              </a:lnSpc>
            </a:pPr>
            <a:endParaRPr lang="en-US" sz="105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643261"/>
            <a:ext cx="2603824" cy="25746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This homework is to do your research and learn new vocabulary in the process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057" y="-89568"/>
            <a:ext cx="2609430" cy="181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4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2252" y="867286"/>
            <a:ext cx="11488858" cy="4339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300" i="1" dirty="0" smtClean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endParaRPr lang="en-US" sz="2300" i="1" dirty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endParaRPr lang="en-US" sz="2300" i="1" dirty="0" smtClean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endParaRPr lang="en-US" sz="2300" i="1" dirty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endParaRPr lang="en-US" sz="2300" i="1" dirty="0" smtClean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endParaRPr lang="en-US" sz="2300" i="1" dirty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endParaRPr lang="en-US" sz="2300" i="1" dirty="0" smtClean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endParaRPr lang="en-US" sz="2300" i="1" dirty="0">
              <a:latin typeface="Comic Sans MS" panose="030F0702030302020204" pitchFamily="66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314122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Any pronunciation error is corrected by the teacher instantly!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3738752" y="145391"/>
            <a:ext cx="4126860" cy="721895"/>
          </a:xfrm>
        </p:spPr>
        <p:txBody>
          <a:bodyPr>
            <a:normAutofit/>
          </a:bodyPr>
          <a:lstStyle/>
          <a:p>
            <a:pPr algn="ctr"/>
            <a:r>
              <a:rPr lang="en-US" sz="3700" dirty="0" smtClean="0"/>
              <a:t>IMPORTANT NOTES</a:t>
            </a:r>
            <a:endParaRPr lang="en-US" sz="37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u="sng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PART 1:</a:t>
            </a:r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/>
            </a:r>
            <a:b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Warm up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YOUR tongue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37" y="344679"/>
            <a:ext cx="2055420" cy="2002613"/>
          </a:xfr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2886892" y="2092803"/>
            <a:ext cx="8712926" cy="35242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i="1" cap="none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“Try to do the following dialogue with your teacher and correct your pronunciation mistakes along the way.”</a:t>
            </a:r>
            <a:endParaRPr lang="en-US" sz="4000" i="1" cap="none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71" y="2643261"/>
            <a:ext cx="2603824" cy="25746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117566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This exercise corrects your pronunciation and improves your reading skills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6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1908" y="961268"/>
            <a:ext cx="112579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1" dirty="0" smtClean="0">
                <a:latin typeface="Comic Sans MS" panose="030F0702030302020204" pitchFamily="66" charset="0"/>
              </a:rPr>
              <a:t>(teacher): </a:t>
            </a:r>
            <a:r>
              <a:rPr lang="en-US" sz="2000" i="1" dirty="0" smtClean="0">
                <a:latin typeface="Comic Sans MS" panose="030F0702030302020204" pitchFamily="66" charset="0"/>
              </a:rPr>
              <a:t>Hi good morning, (Student’s name). How are you?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err="1" smtClean="0">
                <a:solidFill>
                  <a:srgbClr val="00B050"/>
                </a:solidFill>
                <a:latin typeface="Comic Sans MS" panose="030F0702030302020204" pitchFamily="66" charset="0"/>
              </a:rPr>
              <a:t>Mounir</a:t>
            </a:r>
            <a:r>
              <a:rPr lang="en-US" sz="2000" b="1" i="1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Hi good morning, teacher. I am fine. Thank you. And you?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smtClean="0">
                <a:latin typeface="Comic Sans MS" panose="030F0702030302020204" pitchFamily="66" charset="0"/>
              </a:rPr>
              <a:t>(</a:t>
            </a:r>
            <a:r>
              <a:rPr lang="en-US" sz="2000" b="1" i="1" dirty="0">
                <a:latin typeface="Comic Sans MS" panose="030F0702030302020204" pitchFamily="66" charset="0"/>
              </a:rPr>
              <a:t>teacher): </a:t>
            </a:r>
            <a:r>
              <a:rPr lang="en-US" sz="2000" i="1" dirty="0" smtClean="0">
                <a:latin typeface="Comic Sans MS" panose="030F0702030302020204" pitchFamily="66" charset="0"/>
              </a:rPr>
              <a:t>I am fine, too. Thanks. Please, tell me, (student’s name) ... How do you manage to live in a big house? 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err="1">
                <a:solidFill>
                  <a:srgbClr val="00B050"/>
                </a:solidFill>
                <a:latin typeface="Comic Sans MS" panose="030F0702030302020204" pitchFamily="66" charset="0"/>
              </a:rPr>
              <a:t>Mounir</a:t>
            </a:r>
            <a:r>
              <a:rPr lang="en-US" sz="2000" b="1" i="1" dirty="0">
                <a:solidFill>
                  <a:srgbClr val="00B050"/>
                </a:solidFill>
                <a:latin typeface="Comic Sans MS" panose="030F0702030302020204" pitchFamily="66" charset="0"/>
              </a:rPr>
              <a:t>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I think you are wrong, teacher. Actually, we don’t have a big house. We rent an apartment. I mean, We can afford to buy a house. We just don’t see a reason.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>
                <a:latin typeface="Comic Sans MS" panose="030F0702030302020204" pitchFamily="66" charset="0"/>
              </a:rPr>
              <a:t>(teacher): </a:t>
            </a:r>
            <a:r>
              <a:rPr lang="en-US" sz="2000" i="1" dirty="0" smtClean="0">
                <a:latin typeface="Comic Sans MS" panose="030F0702030302020204" pitchFamily="66" charset="0"/>
              </a:rPr>
              <a:t>How is that? Can you explain?  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err="1">
                <a:solidFill>
                  <a:srgbClr val="00B050"/>
                </a:solidFill>
                <a:latin typeface="Comic Sans MS" panose="030F0702030302020204" pitchFamily="66" charset="0"/>
              </a:rPr>
              <a:t>Mounir</a:t>
            </a:r>
            <a:r>
              <a:rPr lang="en-US" sz="2000" b="1" i="1" dirty="0">
                <a:solidFill>
                  <a:srgbClr val="00B050"/>
                </a:solidFill>
                <a:latin typeface="Comic Sans MS" panose="030F0702030302020204" pitchFamily="66" charset="0"/>
              </a:rPr>
              <a:t>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We -the parents- both work almost all day. So we wouldn’t have time to manage a big house. Also, we believe an apartment is much safer for a working couple.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875212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Any pronunciation error is corrected by the teacher instantly!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591096" y="36419"/>
            <a:ext cx="8422169" cy="721895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Dialogue (</a:t>
            </a:r>
            <a:r>
              <a:rPr lang="en-US" sz="2800" dirty="0" err="1" smtClean="0">
                <a:latin typeface="Franklin Gothic Demi Cond" panose="020B0706030402020204" pitchFamily="34" charset="0"/>
              </a:rPr>
              <a:t>Mounir</a:t>
            </a:r>
            <a:r>
              <a:rPr lang="en-US" sz="2800" dirty="0" smtClean="0">
                <a:latin typeface="Franklin Gothic Demi Cond" panose="020B0706030402020204" pitchFamily="34" charset="0"/>
              </a:rPr>
              <a:t> &amp; The teacher)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69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3225" y="758314"/>
            <a:ext cx="112579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1" dirty="0" smtClean="0">
                <a:latin typeface="Comic Sans MS" panose="030F0702030302020204" pitchFamily="66" charset="0"/>
              </a:rPr>
              <a:t>(teacher): </a:t>
            </a:r>
            <a:r>
              <a:rPr lang="en-US" sz="2000" i="1" dirty="0" smtClean="0">
                <a:latin typeface="Comic Sans MS" panose="030F0702030302020204" pitchFamily="66" charset="0"/>
              </a:rPr>
              <a:t>I agree with you. But how about the other common issues of the apartment like problems with the elevator, the parking lot and the noisy neighbors??! 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err="1" smtClean="0">
                <a:solidFill>
                  <a:srgbClr val="00B050"/>
                </a:solidFill>
                <a:latin typeface="Comic Sans MS" panose="030F0702030302020204" pitchFamily="66" charset="0"/>
              </a:rPr>
              <a:t>Mounir</a:t>
            </a:r>
            <a:r>
              <a:rPr lang="en-US" sz="2000" b="1" i="1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First of all, we live on the 1</a:t>
            </a:r>
            <a:r>
              <a:rPr lang="en-US" sz="2000" i="1" baseline="30000" dirty="0" smtClean="0">
                <a:latin typeface="Comic Sans MS" panose="030F0702030302020204" pitchFamily="66" charset="0"/>
              </a:rPr>
              <a:t>st</a:t>
            </a:r>
            <a:r>
              <a:rPr lang="en-US" sz="2000" i="1" dirty="0" smtClean="0">
                <a:latin typeface="Comic Sans MS" panose="030F0702030302020204" pitchFamily="66" charset="0"/>
              </a:rPr>
              <a:t> floor so we never use the elevator. Second, the building has a vast parking lot so there is always a parking space for everyone. 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err="1">
                <a:solidFill>
                  <a:srgbClr val="00B050"/>
                </a:solidFill>
                <a:latin typeface="Comic Sans MS" panose="030F0702030302020204" pitchFamily="66" charset="0"/>
              </a:rPr>
              <a:t>Mounir</a:t>
            </a:r>
            <a:r>
              <a:rPr lang="en-US" sz="2000" b="1" i="1" dirty="0">
                <a:solidFill>
                  <a:srgbClr val="00B050"/>
                </a:solidFill>
                <a:latin typeface="Comic Sans MS" panose="030F0702030302020204" pitchFamily="66" charset="0"/>
              </a:rPr>
              <a:t>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Also, I have some really good neighbors. We get along very well. 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>
                <a:latin typeface="Comic Sans MS" panose="030F0702030302020204" pitchFamily="66" charset="0"/>
              </a:rPr>
              <a:t>(teacher): </a:t>
            </a:r>
            <a:r>
              <a:rPr lang="en-US" sz="2000" i="1" dirty="0" smtClean="0">
                <a:latin typeface="Comic Sans MS" panose="030F0702030302020204" pitchFamily="66" charset="0"/>
              </a:rPr>
              <a:t>How about the noise though?   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 err="1">
                <a:solidFill>
                  <a:srgbClr val="00B050"/>
                </a:solidFill>
                <a:latin typeface="Comic Sans MS" panose="030F0702030302020204" pitchFamily="66" charset="0"/>
              </a:rPr>
              <a:t>Mounir</a:t>
            </a:r>
            <a:r>
              <a:rPr lang="en-US" sz="2000" b="1" i="1" dirty="0">
                <a:solidFill>
                  <a:srgbClr val="00B050"/>
                </a:solidFill>
                <a:latin typeface="Comic Sans MS" panose="030F0702030302020204" pitchFamily="66" charset="0"/>
              </a:rPr>
              <a:t>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Not a problem either. The building walls and roofs are sound-proof. So you can’t hear anything no matter how noisy it is.</a:t>
            </a:r>
          </a:p>
          <a:p>
            <a:pPr algn="just">
              <a:lnSpc>
                <a:spcPct val="150000"/>
              </a:lnSpc>
            </a:pPr>
            <a:r>
              <a:rPr lang="en-US" sz="2000" b="1" i="1" dirty="0">
                <a:latin typeface="Comic Sans MS" panose="030F0702030302020204" pitchFamily="66" charset="0"/>
              </a:rPr>
              <a:t>(teacher): </a:t>
            </a:r>
            <a:r>
              <a:rPr lang="en-US" sz="2000" i="1" dirty="0" smtClean="0">
                <a:latin typeface="Comic Sans MS" panose="030F0702030302020204" pitchFamily="66" charset="0"/>
              </a:rPr>
              <a:t>That sounds great!! Thank you so much (student’s name) for sharing this much.   </a:t>
            </a:r>
            <a:endParaRPr lang="en-US" sz="2000" i="1" dirty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i="1" dirty="0" err="1">
                <a:solidFill>
                  <a:srgbClr val="00B050"/>
                </a:solidFill>
                <a:latin typeface="Comic Sans MS" panose="030F0702030302020204" pitchFamily="66" charset="0"/>
              </a:rPr>
              <a:t>Mounir</a:t>
            </a:r>
            <a:r>
              <a:rPr lang="en-US" sz="2000" b="1" i="1" dirty="0">
                <a:solidFill>
                  <a:srgbClr val="00B050"/>
                </a:solidFill>
                <a:latin typeface="Comic Sans MS" panose="030F0702030302020204" pitchFamily="66" charset="0"/>
              </a:rPr>
              <a:t> (Student): </a:t>
            </a:r>
            <a:r>
              <a:rPr lang="en-US" sz="2000" i="1" dirty="0" smtClean="0">
                <a:latin typeface="Comic Sans MS" panose="030F0702030302020204" pitchFamily="66" charset="0"/>
              </a:rPr>
              <a:t>The same here. You are always welcome teacher! </a:t>
            </a:r>
          </a:p>
          <a:p>
            <a:pPr algn="just">
              <a:lnSpc>
                <a:spcPct val="150000"/>
              </a:lnSpc>
            </a:pPr>
            <a:endParaRPr lang="en-US" sz="2000" i="1" dirty="0" smtClean="0">
              <a:latin typeface="Comic Sans MS" panose="030F0702030302020204" pitchFamily="66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875212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Any pronunciation error is corrected by the teacher instantly!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591096" y="36419"/>
            <a:ext cx="8422169" cy="721895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Dialogue (</a:t>
            </a:r>
            <a:r>
              <a:rPr lang="en-US" sz="2800" dirty="0" err="1" smtClean="0">
                <a:latin typeface="Franklin Gothic Demi Cond" panose="020B0706030402020204" pitchFamily="34" charset="0"/>
              </a:rPr>
              <a:t>Mounir</a:t>
            </a:r>
            <a:r>
              <a:rPr lang="en-US" sz="2800" dirty="0" smtClean="0">
                <a:latin typeface="Franklin Gothic Demi Cond" panose="020B0706030402020204" pitchFamily="34" charset="0"/>
              </a:rPr>
              <a:t> &amp; The teacher)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48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u="sng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PART 2:</a:t>
            </a:r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/>
            </a:r>
            <a:b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Practical review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15784" r="17880" b="6900"/>
          <a:stretch/>
        </p:blipFill>
        <p:spPr>
          <a:xfrm>
            <a:off x="7519950" y="82941"/>
            <a:ext cx="3644537" cy="2560320"/>
          </a:xfr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3289625" y="2525587"/>
            <a:ext cx="7711637" cy="2614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i="1" cap="none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“Look at the following pictures and answer the questions asked by the teacher.”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643261"/>
            <a:ext cx="2603824" cy="25746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7" y="5436736"/>
            <a:ext cx="870661" cy="870661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5436736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This exercise helps you to member the vocabulary you learnt during the week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43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 txBox="1">
            <a:spLocks/>
          </p:cNvSpPr>
          <p:nvPr/>
        </p:nvSpPr>
        <p:spPr>
          <a:xfrm>
            <a:off x="174417" y="53911"/>
            <a:ext cx="5729994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smtClean="0"/>
              <a:t>Possible questions: </a:t>
            </a:r>
          </a:p>
          <a:p>
            <a:pPr algn="l">
              <a:lnSpc>
                <a:spcPct val="150000"/>
              </a:lnSpc>
            </a:pPr>
            <a:r>
              <a:rPr lang="en-US" sz="1600" cap="none" dirty="0" smtClean="0">
                <a:latin typeface="Comic Sans MS" panose="030F0702030302020204" pitchFamily="66" charset="0"/>
              </a:rPr>
              <a:t>Take a look at the house on –Picture A- ...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it a 2-storey or a 3-storey house?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Does it have a garage?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If not, where does the house owner park his car?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Does it have a balcony?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Does it have a courtyard?</a:t>
            </a:r>
          </a:p>
          <a:p>
            <a:pPr algn="l">
              <a:lnSpc>
                <a:spcPct val="150000"/>
              </a:lnSpc>
            </a:pPr>
            <a:r>
              <a:rPr lang="en-US" sz="1600" cap="none" dirty="0">
                <a:latin typeface="Comic Sans MS" panose="030F0702030302020204" pitchFamily="66" charset="0"/>
              </a:rPr>
              <a:t>Take a look at the </a:t>
            </a:r>
            <a:r>
              <a:rPr lang="en-US" sz="1600" cap="none" dirty="0" smtClean="0">
                <a:latin typeface="Comic Sans MS" panose="030F0702030302020204" pitchFamily="66" charset="0"/>
              </a:rPr>
              <a:t>circled apartment </a:t>
            </a:r>
            <a:r>
              <a:rPr lang="en-US" sz="1600" cap="none" dirty="0">
                <a:latin typeface="Comic Sans MS" panose="030F0702030302020204" pitchFamily="66" charset="0"/>
              </a:rPr>
              <a:t>on –Picture </a:t>
            </a:r>
            <a:r>
              <a:rPr lang="en-US" sz="1600" cap="none" dirty="0" smtClean="0">
                <a:latin typeface="Comic Sans MS" panose="030F0702030302020204" pitchFamily="66" charset="0"/>
              </a:rPr>
              <a:t>B- ...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On floor is it?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there a balcony in that apartment?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there a parking lot near by? (based on the picture) </a:t>
            </a:r>
            <a:endParaRPr lang="en-US" sz="1600" cap="none" dirty="0"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endParaRPr lang="en-US" sz="1600" cap="none" dirty="0" smtClean="0"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endParaRPr lang="en-US" sz="1600" cap="none" dirty="0" smtClean="0"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sz="1600" cap="none" dirty="0" smtClean="0">
                <a:latin typeface="Comic Sans MS" panose="030F0702030302020204" pitchFamily="66" charset="0"/>
              </a:rPr>
              <a:t> </a:t>
            </a:r>
            <a:endParaRPr lang="en-US" sz="1600" cap="none" dirty="0"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endParaRPr lang="en-US" sz="1600" cap="none" dirty="0" smtClean="0">
              <a:latin typeface="Comic Sans MS" panose="030F0702030302020204" pitchFamily="66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If you don’t understand the question, ask the teacher to clarify it further!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09" y="210667"/>
            <a:ext cx="3065824" cy="2323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89" y="2738542"/>
            <a:ext cx="3157264" cy="271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Ellipse 8"/>
          <p:cNvSpPr/>
          <p:nvPr/>
        </p:nvSpPr>
        <p:spPr>
          <a:xfrm>
            <a:off x="8530045" y="3801291"/>
            <a:ext cx="927463" cy="4833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0283053" y="1011482"/>
            <a:ext cx="994167" cy="7218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-A-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0283052" y="3680456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-b-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0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 txBox="1">
            <a:spLocks/>
          </p:cNvSpPr>
          <p:nvPr/>
        </p:nvSpPr>
        <p:spPr>
          <a:xfrm>
            <a:off x="174417" y="53911"/>
            <a:ext cx="6239446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smtClean="0"/>
              <a:t>Possible questions: </a:t>
            </a:r>
          </a:p>
          <a:p>
            <a:pPr algn="l">
              <a:lnSpc>
                <a:spcPct val="150000"/>
              </a:lnSpc>
            </a:pPr>
            <a:r>
              <a:rPr lang="en-US" sz="1600" cap="none" dirty="0" smtClean="0">
                <a:latin typeface="Comic Sans MS" panose="030F0702030302020204" pitchFamily="66" charset="0"/>
              </a:rPr>
              <a:t>Take a look at –Picture A- ...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this a bedroom?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What is this?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What do we do in this area?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>
                <a:latin typeface="Comic Sans MS" panose="030F0702030302020204" pitchFamily="66" charset="0"/>
              </a:rPr>
              <a:t> </a:t>
            </a:r>
            <a:r>
              <a:rPr lang="en-US" sz="1600" cap="none" dirty="0" smtClean="0">
                <a:latin typeface="Comic Sans MS" panose="030F0702030302020204" pitchFamily="66" charset="0"/>
              </a:rPr>
              <a:t>Is the one on the picture </a:t>
            </a:r>
            <a:r>
              <a:rPr lang="en-US" sz="1600" cap="none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MODERN</a:t>
            </a:r>
            <a:r>
              <a:rPr lang="en-US" sz="1600" cap="none" dirty="0" smtClean="0">
                <a:latin typeface="Comic Sans MS" panose="030F0702030302020204" pitchFamily="66" charset="0"/>
              </a:rPr>
              <a:t> or </a:t>
            </a:r>
            <a:r>
              <a:rPr lang="en-US" sz="1600" cap="none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OLD-FASHIONED</a:t>
            </a:r>
            <a:r>
              <a:rPr lang="en-US" sz="1600" cap="none" dirty="0" smtClean="0">
                <a:latin typeface="Comic Sans MS" panose="030F0702030302020204" pitchFamily="66" charset="0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1600" cap="none" dirty="0" smtClean="0">
                <a:latin typeface="Comic Sans MS" panose="030F0702030302020204" pitchFamily="66" charset="0"/>
              </a:rPr>
              <a:t>Take </a:t>
            </a:r>
            <a:r>
              <a:rPr lang="en-US" sz="1600" cap="none" dirty="0">
                <a:latin typeface="Comic Sans MS" panose="030F0702030302020204" pitchFamily="66" charset="0"/>
              </a:rPr>
              <a:t>a look </a:t>
            </a:r>
            <a:r>
              <a:rPr lang="en-US" sz="1600" cap="none" dirty="0" smtClean="0">
                <a:latin typeface="Comic Sans MS" panose="030F0702030302020204" pitchFamily="66" charset="0"/>
              </a:rPr>
              <a:t>at –Picture B- ...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this a balcony?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What is this?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>
                <a:latin typeface="Comic Sans MS" panose="030F0702030302020204" pitchFamily="66" charset="0"/>
              </a:rPr>
              <a:t>Is the one on the picture </a:t>
            </a:r>
            <a:r>
              <a:rPr lang="en-US" sz="1600" cap="none" dirty="0">
                <a:solidFill>
                  <a:srgbClr val="FF0000"/>
                </a:solidFill>
                <a:latin typeface="Comic Sans MS" panose="030F0702030302020204" pitchFamily="66" charset="0"/>
              </a:rPr>
              <a:t>MODERN</a:t>
            </a:r>
            <a:r>
              <a:rPr lang="en-US" sz="1600" cap="none" dirty="0">
                <a:latin typeface="Comic Sans MS" panose="030F0702030302020204" pitchFamily="66" charset="0"/>
              </a:rPr>
              <a:t> or </a:t>
            </a:r>
            <a:r>
              <a:rPr lang="en-US" sz="1600" cap="none" dirty="0">
                <a:solidFill>
                  <a:srgbClr val="FF0000"/>
                </a:solidFill>
                <a:latin typeface="Comic Sans MS" panose="030F0702030302020204" pitchFamily="66" charset="0"/>
              </a:rPr>
              <a:t>OLD-FASHIONED</a:t>
            </a:r>
            <a:r>
              <a:rPr lang="en-US" sz="1600" cap="none" dirty="0">
                <a:latin typeface="Comic Sans MS" panose="030F0702030302020204" pitchFamily="66" charset="0"/>
              </a:rPr>
              <a:t>?</a:t>
            </a:r>
            <a:r>
              <a:rPr lang="en-US" sz="1600" cap="none" dirty="0" smtClean="0">
                <a:latin typeface="Comic Sans MS" panose="030F0702030302020204" pitchFamily="66" charset="0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>
                <a:latin typeface="Comic Sans MS" panose="030F0702030302020204" pitchFamily="66" charset="0"/>
              </a:rPr>
              <a:t> </a:t>
            </a:r>
            <a:r>
              <a:rPr lang="en-US" sz="1600" cap="none" dirty="0" smtClean="0">
                <a:latin typeface="Comic Sans MS" panose="030F0702030302020204" pitchFamily="66" charset="0"/>
              </a:rPr>
              <a:t>What do you prefer? Modern or Old-fashioned? </a:t>
            </a:r>
            <a:endParaRPr lang="en-US" sz="1600" cap="none" dirty="0"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endParaRPr lang="en-US" sz="1600" cap="none" dirty="0" smtClean="0"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endParaRPr lang="en-US" sz="1600" cap="none" dirty="0" smtClean="0"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r>
              <a:rPr lang="en-US" sz="1600" cap="none" dirty="0" smtClean="0">
                <a:latin typeface="Comic Sans MS" panose="030F0702030302020204" pitchFamily="66" charset="0"/>
              </a:rPr>
              <a:t> </a:t>
            </a:r>
            <a:endParaRPr lang="en-US" sz="1600" cap="none" dirty="0">
              <a:latin typeface="Comic Sans MS" panose="030F0702030302020204" pitchFamily="66" charset="0"/>
            </a:endParaRPr>
          </a:p>
          <a:p>
            <a:pPr algn="l">
              <a:lnSpc>
                <a:spcPct val="150000"/>
              </a:lnSpc>
            </a:pPr>
            <a:endParaRPr lang="en-US" sz="1600" cap="none" dirty="0" smtClean="0">
              <a:latin typeface="Comic Sans MS" panose="030F0702030302020204" pitchFamily="66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If you don’t understand the question, ask the teacher to clarify it further!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0283053" y="1011482"/>
            <a:ext cx="994167" cy="7218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-A-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0283052" y="3680456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-b-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61" y="53911"/>
            <a:ext cx="3529991" cy="2767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61" y="2727808"/>
            <a:ext cx="3529991" cy="28147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570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 txBox="1">
            <a:spLocks/>
          </p:cNvSpPr>
          <p:nvPr/>
        </p:nvSpPr>
        <p:spPr>
          <a:xfrm>
            <a:off x="0" y="302105"/>
            <a:ext cx="6239446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smtClean="0"/>
              <a:t>Possible questions: </a:t>
            </a:r>
          </a:p>
          <a:p>
            <a:pPr algn="l">
              <a:lnSpc>
                <a:spcPct val="150000"/>
              </a:lnSpc>
            </a:pPr>
            <a:r>
              <a:rPr lang="en-US" sz="1600" cap="none" dirty="0" smtClean="0">
                <a:latin typeface="Comic Sans MS" panose="030F0702030302020204" pitchFamily="66" charset="0"/>
              </a:rPr>
              <a:t>Take a look at the following pictures ...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 they represent the same room?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Are these living rooms?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If not, what are they?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 we find such a room in every house?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it a house necessity in your opinion? Why? Or why not?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What </a:t>
            </a:r>
            <a:r>
              <a:rPr lang="en-US" sz="1600" cap="none" dirty="0">
                <a:latin typeface="Comic Sans MS" panose="030F0702030302020204" pitchFamily="66" charset="0"/>
              </a:rPr>
              <a:t>is the difference between the </a:t>
            </a:r>
            <a:r>
              <a:rPr lang="en-US" sz="1600" cap="none" dirty="0" smtClean="0">
                <a:latin typeface="Comic Sans MS" panose="030F0702030302020204" pitchFamily="66" charset="0"/>
              </a:rPr>
              <a:t>two A and B?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Which one did you like the most? And can you tell us why?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If you don’t understand the question, ask the teacher to clarify it further!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0620833" y="1032849"/>
            <a:ext cx="994167" cy="7218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-A-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0624702" y="3680456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-b-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65" y="2088"/>
            <a:ext cx="4236964" cy="2681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65" y="2692522"/>
            <a:ext cx="4236965" cy="2881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865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 txBox="1">
            <a:spLocks/>
          </p:cNvSpPr>
          <p:nvPr/>
        </p:nvSpPr>
        <p:spPr>
          <a:xfrm>
            <a:off x="0" y="302105"/>
            <a:ext cx="6239446" cy="2580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smtClean="0"/>
              <a:t>Possible questions: </a:t>
            </a:r>
          </a:p>
          <a:p>
            <a:pPr algn="l">
              <a:lnSpc>
                <a:spcPct val="150000"/>
              </a:lnSpc>
            </a:pPr>
            <a:r>
              <a:rPr lang="en-US" sz="1600" cap="none" dirty="0" smtClean="0">
                <a:latin typeface="Comic Sans MS" panose="030F0702030302020204" pitchFamily="66" charset="0"/>
              </a:rPr>
              <a:t>Take a look at the following pictures ...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 they represent the same room?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Are these living rooms?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If not, what are they?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Do we find such a room in every house?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Is it a house necessity in your opinion? Why? Or why not?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What </a:t>
            </a:r>
            <a:r>
              <a:rPr lang="en-US" sz="1600" cap="none" dirty="0">
                <a:latin typeface="Comic Sans MS" panose="030F0702030302020204" pitchFamily="66" charset="0"/>
              </a:rPr>
              <a:t>is the difference between the </a:t>
            </a:r>
            <a:r>
              <a:rPr lang="en-US" sz="1600" cap="none" dirty="0" smtClean="0">
                <a:latin typeface="Comic Sans MS" panose="030F0702030302020204" pitchFamily="66" charset="0"/>
              </a:rPr>
              <a:t>two A and B?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latin typeface="Comic Sans MS" panose="030F0702030302020204" pitchFamily="66" charset="0"/>
              </a:rPr>
              <a:t>Which one did you like the most? And can you tell us why?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565484" y="5448768"/>
            <a:ext cx="10965117" cy="1265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u="sng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If you don’t understand the question, ask the teacher to clarify it further!</a:t>
            </a:r>
          </a:p>
          <a:p>
            <a:pPr algn="ctr">
              <a:lnSpc>
                <a:spcPct val="100000"/>
              </a:lnSpc>
            </a:pPr>
            <a:endParaRPr lang="en-US" sz="1600" i="1" cap="none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0620833" y="1032849"/>
            <a:ext cx="994167" cy="7218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-A-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0624702" y="3680456"/>
            <a:ext cx="994167" cy="721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-b-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65" y="2088"/>
            <a:ext cx="4236964" cy="2681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65" y="2692522"/>
            <a:ext cx="4236965" cy="2881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2864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Grand événem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842</TotalTime>
  <Words>1489</Words>
  <Application>Microsoft Office PowerPoint</Application>
  <PresentationFormat>Grand écran</PresentationFormat>
  <Paragraphs>169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Comic Sans MS</vt:lpstr>
      <vt:lpstr>Franklin Gothic Demi Cond</vt:lpstr>
      <vt:lpstr>Impact</vt:lpstr>
      <vt:lpstr>Wingdings</vt:lpstr>
      <vt:lpstr>Grand événement</vt:lpstr>
      <vt:lpstr> A2 level 05 Week 03</vt:lpstr>
      <vt:lpstr>PART 1:  Warm up YOUR tongue</vt:lpstr>
      <vt:lpstr>Dialogue (Mounir &amp; The teacher)</vt:lpstr>
      <vt:lpstr>Dialogue (Mounir &amp; The teacher)</vt:lpstr>
      <vt:lpstr>PART 2:  Practical review</vt:lpstr>
      <vt:lpstr>-A-</vt:lpstr>
      <vt:lpstr>-A-</vt:lpstr>
      <vt:lpstr>-A-</vt:lpstr>
      <vt:lpstr>-A-</vt:lpstr>
      <vt:lpstr>-A-</vt:lpstr>
      <vt:lpstr>-A-</vt:lpstr>
      <vt:lpstr>-A-</vt:lpstr>
      <vt:lpstr>-A-</vt:lpstr>
      <vt:lpstr>-A-</vt:lpstr>
      <vt:lpstr>PART 3: Direct Conversation</vt:lpstr>
      <vt:lpstr>PART 4: Homework (oQ)</vt:lpstr>
      <vt:lpstr>IMPORTANT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A2 level 04 Week 04</dc:title>
  <dc:creator>PBD-Lenovo</dc:creator>
  <cp:lastModifiedBy>PBD-Lenovo</cp:lastModifiedBy>
  <cp:revision>61</cp:revision>
  <dcterms:created xsi:type="dcterms:W3CDTF">2024-08-21T10:45:15Z</dcterms:created>
  <dcterms:modified xsi:type="dcterms:W3CDTF">2024-10-05T06:16:56Z</dcterms:modified>
</cp:coreProperties>
</file>